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 Condensed" panose="02000000000000000000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33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63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D0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8E8E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12" Type="http://schemas.openxmlformats.org/officeDocument/2006/relationships/image" Target="../media/image22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svg"/><Relationship Id="rId11" Type="http://schemas.openxmlformats.org/officeDocument/2006/relationships/image" Target="../media/image21.png"/><Relationship Id="rId5" Type="http://schemas.openxmlformats.org/officeDocument/2006/relationships/image" Target="../media/image15.png"/><Relationship Id="rId10" Type="http://schemas.openxmlformats.org/officeDocument/2006/relationships/image" Target="../media/image20.svg"/><Relationship Id="rId4" Type="http://schemas.openxmlformats.org/officeDocument/2006/relationships/image" Target="../media/image14.svg"/><Relationship Id="rId9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516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CAREERIQ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006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Submitted By: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36186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Mohamad Nadeem Memon (Enrollment: 12402040703013)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0608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Rudra Trivedi (Enrollment: 12302040701148)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67891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Subject -Mini Project (202040601)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2969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Class - 6CE3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591502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09C08E-6F85-80FE-2686-6BD2BD5F96A0}"/>
              </a:ext>
            </a:extLst>
          </p:cNvPr>
          <p:cNvSpPr/>
          <p:nvPr/>
        </p:nvSpPr>
        <p:spPr>
          <a:xfrm>
            <a:off x="0" y="0"/>
            <a:ext cx="14630400" cy="16115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10" descr="Madhuben &amp; Bhanubhai Patel Institute of Technology, CVM ...">
            <a:extLst>
              <a:ext uri="{FF2B5EF4-FFF2-40B4-BE49-F238E27FC236}">
                <a16:creationId xmlns:a16="http://schemas.microsoft.com/office/drawing/2014/main" id="{D37AF314-12CD-30E6-B47D-91EED5D5B4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400" y="0"/>
            <a:ext cx="1620000" cy="16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89288AF-3F3D-5E76-371D-48222545B115}"/>
              </a:ext>
            </a:extLst>
          </p:cNvPr>
          <p:cNvSpPr txBox="1"/>
          <p:nvPr/>
        </p:nvSpPr>
        <p:spPr>
          <a:xfrm>
            <a:off x="4692611" y="286402"/>
            <a:ext cx="7315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CHARUTAR VIDYA MANDAL UNIVERSITY</a:t>
            </a:r>
            <a:endParaRPr lang="en-IN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351F9E-77DB-8968-9A75-D97A3D4B9FC9}"/>
              </a:ext>
            </a:extLst>
          </p:cNvPr>
          <p:cNvSpPr txBox="1"/>
          <p:nvPr/>
        </p:nvSpPr>
        <p:spPr>
          <a:xfrm>
            <a:off x="3457492" y="655056"/>
            <a:ext cx="7315200" cy="7682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MADHUBEN AND BHANUBHAI PATEL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IN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INSTITUTE OF TECHNOLOGY</a:t>
            </a:r>
            <a:endParaRPr lang="en-IN" dirty="0"/>
          </a:p>
        </p:txBody>
      </p:sp>
      <p:pic>
        <p:nvPicPr>
          <p:cNvPr id="16" name="Picture 15" descr="IICP College of Pharmacy">
            <a:extLst>
              <a:ext uri="{FF2B5EF4-FFF2-40B4-BE49-F238E27FC236}">
                <a16:creationId xmlns:a16="http://schemas.microsoft.com/office/drawing/2014/main" id="{AEA9F93C-CB8D-2094-12CC-1FB4C4D3B3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97706" y="146063"/>
            <a:ext cx="1532478" cy="14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0098" y="612934"/>
            <a:ext cx="6051352" cy="696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CONCLUSION &amp; Q&amp;A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780098" y="1398508"/>
            <a:ext cx="3343513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PROJECT IMPACT: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780098" y="2150745"/>
            <a:ext cx="1307020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Transforms raw job data into actionable insights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0098" y="2585323"/>
            <a:ext cx="1307020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Bridges gap between data analysis and career decisions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0098" y="3019901"/>
            <a:ext cx="1307020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User-friendly platform for students and professionals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80098" y="3454479"/>
            <a:ext cx="1307020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Scalable foundation for AI/ML enhancements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14425" y="4312563"/>
            <a:ext cx="12735878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Key Achievement: 13,623 job listings analyzed across Data Science, AI, ML, and Cloud domains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80098" y="4061817"/>
            <a:ext cx="30480" cy="858083"/>
          </a:xfrm>
          <a:prstGeom prst="rect">
            <a:avLst/>
          </a:prstGeom>
          <a:solidFill>
            <a:srgbClr val="1E1E1A"/>
          </a:solidFill>
          <a:ln/>
        </p:spPr>
      </p:sp>
      <p:sp>
        <p:nvSpPr>
          <p:cNvPr id="10" name="Text 8"/>
          <p:cNvSpPr/>
          <p:nvPr/>
        </p:nvSpPr>
        <p:spPr>
          <a:xfrm>
            <a:off x="780098" y="5254228"/>
            <a:ext cx="4458057" cy="5572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THANK YOU!</a:t>
            </a:r>
            <a:endParaRPr lang="en-US" sz="3500" dirty="0"/>
          </a:p>
        </p:txBody>
      </p:sp>
      <p:sp>
        <p:nvSpPr>
          <p:cNvPr id="11" name="Text 9"/>
          <p:cNvSpPr/>
          <p:nvPr/>
        </p:nvSpPr>
        <p:spPr>
          <a:xfrm>
            <a:off x="780098" y="5900499"/>
            <a:ext cx="4943356" cy="4179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QUESTIONS &amp; DISCUSSION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780098" y="6652736"/>
            <a:ext cx="1307020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80098" y="7260074"/>
            <a:ext cx="13070205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86741C-3F1C-BB58-0810-0D76F37DD7D5}"/>
              </a:ext>
            </a:extLst>
          </p:cNvPr>
          <p:cNvSpPr/>
          <p:nvPr/>
        </p:nvSpPr>
        <p:spPr>
          <a:xfrm>
            <a:off x="12801600" y="7636747"/>
            <a:ext cx="1698171" cy="49236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1AB0D3-F0DC-FCB5-0827-BD9512B08394}"/>
              </a:ext>
            </a:extLst>
          </p:cNvPr>
          <p:cNvSpPr/>
          <p:nvPr/>
        </p:nvSpPr>
        <p:spPr>
          <a:xfrm>
            <a:off x="12954000" y="7789147"/>
            <a:ext cx="1698171" cy="49236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2590205"/>
            <a:ext cx="6407944" cy="3049072"/>
          </a:xfrm>
          <a:prstGeom prst="roundRect">
            <a:avLst>
              <a:gd name="adj" fmla="val 4798"/>
            </a:avLst>
          </a:prstGeom>
          <a:solidFill>
            <a:srgbClr val="E8E8E3"/>
          </a:solidFill>
          <a:ln w="30480">
            <a:solidFill>
              <a:srgbClr val="1E1E1A"/>
            </a:solidFill>
            <a:prstDash val="solid"/>
          </a:ln>
        </p:spPr>
      </p:sp>
      <p:sp>
        <p:nvSpPr>
          <p:cNvPr id="3" name="Shape 1"/>
          <p:cNvSpPr/>
          <p:nvPr/>
        </p:nvSpPr>
        <p:spPr>
          <a:xfrm>
            <a:off x="763310" y="2590205"/>
            <a:ext cx="121920" cy="3049072"/>
          </a:xfrm>
          <a:prstGeom prst="roundRect">
            <a:avLst>
              <a:gd name="adj" fmla="val 27907"/>
            </a:avLst>
          </a:prstGeom>
          <a:solidFill>
            <a:srgbClr val="1E1E1A"/>
          </a:solidFill>
          <a:ln/>
        </p:spPr>
      </p:sp>
      <p:sp>
        <p:nvSpPr>
          <p:cNvPr id="4" name="Text 2"/>
          <p:cNvSpPr/>
          <p:nvPr/>
        </p:nvSpPr>
        <p:spPr>
          <a:xfrm>
            <a:off x="1142524" y="284749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THE PROBLEM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142524" y="3408878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Job seekers struggle to identify in-demand skills.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1142524" y="3851077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Difficulty understanding trending roles and location-based opportunities.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42524" y="4656177"/>
            <a:ext cx="58019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No centralized platform for job market insights in Data Science, AI, ML, and Cloud domains.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590205"/>
            <a:ext cx="6408063" cy="3049072"/>
          </a:xfrm>
          <a:prstGeom prst="roundRect">
            <a:avLst>
              <a:gd name="adj" fmla="val 4798"/>
            </a:avLst>
          </a:prstGeom>
          <a:solidFill>
            <a:srgbClr val="E8E8E3"/>
          </a:solidFill>
          <a:ln w="30480">
            <a:solidFill>
              <a:srgbClr val="DBDCD4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398067" y="2590205"/>
            <a:ext cx="121920" cy="3049072"/>
          </a:xfrm>
          <a:prstGeom prst="roundRect">
            <a:avLst>
              <a:gd name="adj" fmla="val 27907"/>
            </a:avLst>
          </a:prstGeom>
          <a:solidFill>
            <a:srgbClr val="DBDCD4"/>
          </a:solidFill>
          <a:ln/>
        </p:spPr>
      </p:sp>
      <p:sp>
        <p:nvSpPr>
          <p:cNvPr id="10" name="Text 8"/>
          <p:cNvSpPr/>
          <p:nvPr/>
        </p:nvSpPr>
        <p:spPr>
          <a:xfrm>
            <a:off x="7777282" y="284749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OUR SOLUTION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777282" y="3408878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Interactive Web Application using Python, Pandas, and Streamlit.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777282" y="4213979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Analyzes 13,623 real job listings from Kaggle datasets.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777282" y="4656177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Provides data-driven insights through visualizations and filters.</a:t>
            </a:r>
            <a:endParaRPr lang="en-US" sz="17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3CF326-CF8E-6D36-4F09-108F0976FF83}"/>
              </a:ext>
            </a:extLst>
          </p:cNvPr>
          <p:cNvSpPr/>
          <p:nvPr/>
        </p:nvSpPr>
        <p:spPr>
          <a:xfrm>
            <a:off x="12801600" y="7636747"/>
            <a:ext cx="1698171" cy="49236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3155"/>
            <a:ext cx="534007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PROJECT OBJECTIVES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2269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Analyze real-world job market datasets.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66914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Unify multiple data sources into structured format.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1134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Extract meaningful insights using EDA.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355353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Build interactive dashboard with search and filters.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399573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Help users make informed career decisions.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143315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PROJECT SCOPE</a:t>
            </a:r>
            <a:endParaRPr lang="en-US" sz="3550" dirty="0"/>
          </a:p>
        </p:txBody>
      </p:sp>
      <p:sp>
        <p:nvSpPr>
          <p:cNvPr id="9" name="Text 7"/>
          <p:cNvSpPr/>
          <p:nvPr/>
        </p:nvSpPr>
        <p:spPr>
          <a:xfrm>
            <a:off x="7599521" y="222694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Focus Domains: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79392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Data Science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323611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AI (Artificial Intelligence)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367831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ML (Machine Learning)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41205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Cloud roles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99521" y="46874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Filter Options: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599521" y="5254466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Job Title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569666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Role Category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599521" y="61388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Location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599521" y="65810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Experience Level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529C53-3565-C08A-407F-B979B3F93D22}"/>
              </a:ext>
            </a:extLst>
          </p:cNvPr>
          <p:cNvSpPr/>
          <p:nvPr/>
        </p:nvSpPr>
        <p:spPr>
          <a:xfrm>
            <a:off x="12801600" y="7636747"/>
            <a:ext cx="1698171" cy="49236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3406" y="459700"/>
            <a:ext cx="4817269" cy="521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FLOW PIPELINE</a:t>
            </a:r>
            <a:endParaRPr lang="en-US" sz="32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406" y="1314093"/>
            <a:ext cx="833557" cy="100024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583650" y="1480780"/>
            <a:ext cx="2239208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RAW DATA (KAGGLE)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06" y="2314337"/>
            <a:ext cx="833557" cy="100024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83650" y="2481024"/>
            <a:ext cx="4021574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PREPROCESSING &amp; CLEANING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406" y="3314581"/>
            <a:ext cx="833557" cy="100024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83650" y="3481268"/>
            <a:ext cx="6441043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INTEGRATION (JOBS_MASTER.CSV - 13,623 RECORDS)</a:t>
            </a:r>
            <a:endParaRPr lang="en-US" sz="16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406" y="4314825"/>
            <a:ext cx="833557" cy="100024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583650" y="4481513"/>
            <a:ext cx="3468172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EXPLORATORY DATA ANALYSIS</a:t>
            </a:r>
            <a:endParaRPr lang="en-US" sz="16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3406" y="5315069"/>
            <a:ext cx="833557" cy="100024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583650" y="5481757"/>
            <a:ext cx="4467820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INTERACTIVE STREAMLIT DASHBOARD</a:t>
            </a:r>
            <a:endParaRPr lang="en-US" sz="160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406" y="6315313"/>
            <a:ext cx="833557" cy="1000244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1583650" y="6482001"/>
            <a:ext cx="4099203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USER INSIGHTS &amp; VISUALIZATIONS</a:t>
            </a:r>
            <a:endParaRPr lang="en-US" sz="1600" dirty="0"/>
          </a:p>
        </p:txBody>
      </p:sp>
      <p:sp>
        <p:nvSpPr>
          <p:cNvPr id="15" name="Text 7"/>
          <p:cNvSpPr/>
          <p:nvPr/>
        </p:nvSpPr>
        <p:spPr>
          <a:xfrm>
            <a:off x="583406" y="7503081"/>
            <a:ext cx="13463587" cy="2667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End-to-End Solution: From raw data to actionable intelligence</a:t>
            </a:r>
            <a:endParaRPr lang="en-US" sz="13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3CC5E26-C09B-D8EB-1D76-193F928C63C7}"/>
              </a:ext>
            </a:extLst>
          </p:cNvPr>
          <p:cNvSpPr/>
          <p:nvPr/>
        </p:nvSpPr>
        <p:spPr>
          <a:xfrm>
            <a:off x="12801600" y="7636747"/>
            <a:ext cx="1698171" cy="49236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21093"/>
            <a:ext cx="6318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TECHNOLOGY STACK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396847"/>
            <a:ext cx="3979545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PROGRAMMING &amp; LIBRARIES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474244"/>
            <a:ext cx="397954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Python 3.8+ (Core programming language)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79344"/>
            <a:ext cx="397954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Pandas &amp; NumPy (Data manipulation and analysis)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84445"/>
            <a:ext cx="397954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Matplotlib &amp; Seaborn (Data visualization)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4357" y="239684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WEB FRAMEWORK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5334357" y="304895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Streamlit (Interactive dashboard development)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3496" y="239684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TOOLS &amp; DATA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9873496" y="30489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IDE: VS Code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3496" y="3491151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Data Source: Kaggle (Naukri listings + Global DS datasets)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73496" y="42962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Version Control: Git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6144697"/>
            <a:ext cx="13042821" cy="963811"/>
          </a:xfrm>
          <a:prstGeom prst="roundRect">
            <a:avLst>
              <a:gd name="adj" fmla="val 3530"/>
            </a:avLst>
          </a:prstGeom>
          <a:solidFill>
            <a:srgbClr val="DBDBD6"/>
          </a:solidFill>
          <a:ln/>
        </p:spPr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6488787"/>
            <a:ext cx="283488" cy="226814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1530906" y="6428184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Minimal Requirements: 4GB RAM, any OS, modern web browser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F761EA-4A68-A988-06CA-B6F83F742652}"/>
              </a:ext>
            </a:extLst>
          </p:cNvPr>
          <p:cNvSpPr/>
          <p:nvPr/>
        </p:nvSpPr>
        <p:spPr>
          <a:xfrm>
            <a:off x="12801600" y="7636747"/>
            <a:ext cx="1698171" cy="49236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74474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KEY FEATURES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20497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SEARCH &amp; FILTER CAPABILITIES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09789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Job title search bar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54009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Role category dropdown filter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498228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Location-based filtering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42448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Experience level filtering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4856321" y="3020497"/>
            <a:ext cx="350150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INTERACTIVE VISUALIZATIONS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4856321" y="409789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Bar charts for role distribution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4856321" y="4540091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Pie charts for location analysis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4856321" y="4982289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Statistical summaries and trends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56321" y="542448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Clean, intuitive user interface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793790" y="612183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Real-time Results: Dynamic filtering of 13,623 job listings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86514" y="539353"/>
            <a:ext cx="6347936" cy="612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CORE SYSTEM MODULES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686514" y="1838801"/>
            <a:ext cx="6530578" cy="1447443"/>
          </a:xfrm>
          <a:prstGeom prst="roundRect">
            <a:avLst>
              <a:gd name="adj" fmla="val 7581"/>
            </a:avLst>
          </a:prstGeom>
          <a:solidFill>
            <a:srgbClr val="E8E8E3"/>
          </a:solidFill>
          <a:ln/>
        </p:spPr>
      </p:sp>
      <p:sp>
        <p:nvSpPr>
          <p:cNvPr id="4" name="Shape 2"/>
          <p:cNvSpPr/>
          <p:nvPr/>
        </p:nvSpPr>
        <p:spPr>
          <a:xfrm>
            <a:off x="686514" y="1815941"/>
            <a:ext cx="6530578" cy="91440"/>
          </a:xfrm>
          <a:prstGeom prst="roundRect">
            <a:avLst>
              <a:gd name="adj" fmla="val 32180"/>
            </a:avLst>
          </a:prstGeom>
          <a:solidFill>
            <a:srgbClr val="C8CAC1"/>
          </a:solidFill>
          <a:ln/>
        </p:spPr>
      </p:sp>
      <p:sp>
        <p:nvSpPr>
          <p:cNvPr id="5" name="Shape 3"/>
          <p:cNvSpPr/>
          <p:nvPr/>
        </p:nvSpPr>
        <p:spPr>
          <a:xfrm>
            <a:off x="3657600" y="1544598"/>
            <a:ext cx="588407" cy="588407"/>
          </a:xfrm>
          <a:prstGeom prst="roundRect">
            <a:avLst>
              <a:gd name="adj" fmla="val 155403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34051" y="1721048"/>
            <a:ext cx="235387" cy="235387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05470" y="2329220"/>
            <a:ext cx="2466737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COLLECTION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905470" y="2753439"/>
            <a:ext cx="6092666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Kaggle dataset acquisition</a:t>
            </a:r>
            <a:endParaRPr lang="en-US" sz="1500" dirty="0"/>
          </a:p>
        </p:txBody>
      </p:sp>
      <p:sp>
        <p:nvSpPr>
          <p:cNvPr id="9" name="Shape 6"/>
          <p:cNvSpPr/>
          <p:nvPr/>
        </p:nvSpPr>
        <p:spPr>
          <a:xfrm>
            <a:off x="7413188" y="1838801"/>
            <a:ext cx="6530697" cy="1447443"/>
          </a:xfrm>
          <a:prstGeom prst="roundRect">
            <a:avLst>
              <a:gd name="adj" fmla="val 7581"/>
            </a:avLst>
          </a:prstGeom>
          <a:solidFill>
            <a:srgbClr val="E8E8E3"/>
          </a:solidFill>
          <a:ln/>
        </p:spPr>
      </p:sp>
      <p:sp>
        <p:nvSpPr>
          <p:cNvPr id="10" name="Shape 7"/>
          <p:cNvSpPr/>
          <p:nvPr/>
        </p:nvSpPr>
        <p:spPr>
          <a:xfrm>
            <a:off x="7413188" y="1815941"/>
            <a:ext cx="6530697" cy="91440"/>
          </a:xfrm>
          <a:prstGeom prst="roundRect">
            <a:avLst>
              <a:gd name="adj" fmla="val 32180"/>
            </a:avLst>
          </a:prstGeom>
          <a:solidFill>
            <a:srgbClr val="C8CAC1"/>
          </a:solidFill>
          <a:ln/>
        </p:spPr>
      </p:sp>
      <p:sp>
        <p:nvSpPr>
          <p:cNvPr id="11" name="Shape 8"/>
          <p:cNvSpPr/>
          <p:nvPr/>
        </p:nvSpPr>
        <p:spPr>
          <a:xfrm>
            <a:off x="10384274" y="1544598"/>
            <a:ext cx="588407" cy="588407"/>
          </a:xfrm>
          <a:prstGeom prst="roundRect">
            <a:avLst>
              <a:gd name="adj" fmla="val 155403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60725" y="1721048"/>
            <a:ext cx="235387" cy="235387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32144" y="2329220"/>
            <a:ext cx="3026688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PREPROCESSING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7632144" y="2753439"/>
            <a:ext cx="609278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Cleaning, deduplication, standardization</a:t>
            </a:r>
            <a:endParaRPr lang="en-US" sz="1500" dirty="0"/>
          </a:p>
        </p:txBody>
      </p:sp>
      <p:sp>
        <p:nvSpPr>
          <p:cNvPr id="15" name="Shape 11"/>
          <p:cNvSpPr/>
          <p:nvPr/>
        </p:nvSpPr>
        <p:spPr>
          <a:xfrm>
            <a:off x="686514" y="3776543"/>
            <a:ext cx="6530578" cy="1447443"/>
          </a:xfrm>
          <a:prstGeom prst="roundRect">
            <a:avLst>
              <a:gd name="adj" fmla="val 7581"/>
            </a:avLst>
          </a:prstGeom>
          <a:solidFill>
            <a:srgbClr val="E8E8E3"/>
          </a:solidFill>
          <a:ln/>
        </p:spPr>
      </p:sp>
      <p:sp>
        <p:nvSpPr>
          <p:cNvPr id="16" name="Shape 12"/>
          <p:cNvSpPr/>
          <p:nvPr/>
        </p:nvSpPr>
        <p:spPr>
          <a:xfrm>
            <a:off x="686514" y="3753683"/>
            <a:ext cx="6530578" cy="91440"/>
          </a:xfrm>
          <a:prstGeom prst="roundRect">
            <a:avLst>
              <a:gd name="adj" fmla="val 32180"/>
            </a:avLst>
          </a:prstGeom>
          <a:solidFill>
            <a:srgbClr val="C8CAC1"/>
          </a:solidFill>
          <a:ln/>
        </p:spPr>
      </p:sp>
      <p:sp>
        <p:nvSpPr>
          <p:cNvPr id="17" name="Shape 13"/>
          <p:cNvSpPr/>
          <p:nvPr/>
        </p:nvSpPr>
        <p:spPr>
          <a:xfrm>
            <a:off x="3657600" y="3482340"/>
            <a:ext cx="588407" cy="588407"/>
          </a:xfrm>
          <a:prstGeom prst="roundRect">
            <a:avLst>
              <a:gd name="adj" fmla="val 155403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834051" y="3658791"/>
            <a:ext cx="235387" cy="235387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05470" y="4266962"/>
            <a:ext cx="2658308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DATA INTEGRATION</a:t>
            </a:r>
            <a:endParaRPr lang="en-US" sz="1900" dirty="0"/>
          </a:p>
        </p:txBody>
      </p:sp>
      <p:sp>
        <p:nvSpPr>
          <p:cNvPr id="20" name="Text 15"/>
          <p:cNvSpPr/>
          <p:nvPr/>
        </p:nvSpPr>
        <p:spPr>
          <a:xfrm>
            <a:off x="905470" y="4691182"/>
            <a:ext cx="6092666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Unified master dataset creation</a:t>
            </a:r>
            <a:endParaRPr lang="en-US" sz="1500" dirty="0"/>
          </a:p>
        </p:txBody>
      </p:sp>
      <p:sp>
        <p:nvSpPr>
          <p:cNvPr id="21" name="Shape 16"/>
          <p:cNvSpPr/>
          <p:nvPr/>
        </p:nvSpPr>
        <p:spPr>
          <a:xfrm>
            <a:off x="7413188" y="3776543"/>
            <a:ext cx="6530697" cy="1447443"/>
          </a:xfrm>
          <a:prstGeom prst="roundRect">
            <a:avLst>
              <a:gd name="adj" fmla="val 7581"/>
            </a:avLst>
          </a:prstGeom>
          <a:solidFill>
            <a:srgbClr val="E8E8E3"/>
          </a:solidFill>
          <a:ln/>
        </p:spPr>
      </p:sp>
      <p:sp>
        <p:nvSpPr>
          <p:cNvPr id="22" name="Shape 17"/>
          <p:cNvSpPr/>
          <p:nvPr/>
        </p:nvSpPr>
        <p:spPr>
          <a:xfrm>
            <a:off x="7413188" y="3753683"/>
            <a:ext cx="6530697" cy="91440"/>
          </a:xfrm>
          <a:prstGeom prst="roundRect">
            <a:avLst>
              <a:gd name="adj" fmla="val 32180"/>
            </a:avLst>
          </a:prstGeom>
          <a:solidFill>
            <a:srgbClr val="C8CAC1"/>
          </a:solidFill>
          <a:ln/>
        </p:spPr>
      </p:sp>
      <p:sp>
        <p:nvSpPr>
          <p:cNvPr id="23" name="Shape 18"/>
          <p:cNvSpPr/>
          <p:nvPr/>
        </p:nvSpPr>
        <p:spPr>
          <a:xfrm>
            <a:off x="10384274" y="3482340"/>
            <a:ext cx="588407" cy="588407"/>
          </a:xfrm>
          <a:prstGeom prst="roundRect">
            <a:avLst>
              <a:gd name="adj" fmla="val 155403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24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60725" y="3658791"/>
            <a:ext cx="235387" cy="235387"/>
          </a:xfrm>
          <a:prstGeom prst="rect">
            <a:avLst/>
          </a:prstGeom>
        </p:spPr>
      </p:pic>
      <p:sp>
        <p:nvSpPr>
          <p:cNvPr id="25" name="Text 19"/>
          <p:cNvSpPr/>
          <p:nvPr/>
        </p:nvSpPr>
        <p:spPr>
          <a:xfrm>
            <a:off x="7632144" y="4266962"/>
            <a:ext cx="2452092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EDA MODULE</a:t>
            </a:r>
            <a:endParaRPr lang="en-US" sz="1900" dirty="0"/>
          </a:p>
        </p:txBody>
      </p:sp>
      <p:sp>
        <p:nvSpPr>
          <p:cNvPr id="26" name="Text 20"/>
          <p:cNvSpPr/>
          <p:nvPr/>
        </p:nvSpPr>
        <p:spPr>
          <a:xfrm>
            <a:off x="7632144" y="4691182"/>
            <a:ext cx="609278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Statistical analysis and pattern identification</a:t>
            </a:r>
            <a:endParaRPr lang="en-US" sz="1500" dirty="0"/>
          </a:p>
        </p:txBody>
      </p:sp>
      <p:sp>
        <p:nvSpPr>
          <p:cNvPr id="27" name="Shape 21"/>
          <p:cNvSpPr/>
          <p:nvPr/>
        </p:nvSpPr>
        <p:spPr>
          <a:xfrm>
            <a:off x="686514" y="5714286"/>
            <a:ext cx="6530578" cy="1447443"/>
          </a:xfrm>
          <a:prstGeom prst="roundRect">
            <a:avLst>
              <a:gd name="adj" fmla="val 7581"/>
            </a:avLst>
          </a:prstGeom>
          <a:solidFill>
            <a:srgbClr val="E8E8E3"/>
          </a:solidFill>
          <a:ln/>
        </p:spPr>
      </p:sp>
      <p:sp>
        <p:nvSpPr>
          <p:cNvPr id="28" name="Shape 22"/>
          <p:cNvSpPr/>
          <p:nvPr/>
        </p:nvSpPr>
        <p:spPr>
          <a:xfrm>
            <a:off x="686514" y="5691426"/>
            <a:ext cx="6530578" cy="91440"/>
          </a:xfrm>
          <a:prstGeom prst="roundRect">
            <a:avLst>
              <a:gd name="adj" fmla="val 32180"/>
            </a:avLst>
          </a:prstGeom>
          <a:solidFill>
            <a:srgbClr val="C8CAC1"/>
          </a:solidFill>
          <a:ln/>
        </p:spPr>
      </p:sp>
      <p:sp>
        <p:nvSpPr>
          <p:cNvPr id="29" name="Shape 23"/>
          <p:cNvSpPr/>
          <p:nvPr/>
        </p:nvSpPr>
        <p:spPr>
          <a:xfrm>
            <a:off x="3657600" y="5420082"/>
            <a:ext cx="588407" cy="588407"/>
          </a:xfrm>
          <a:prstGeom prst="roundRect">
            <a:avLst>
              <a:gd name="adj" fmla="val 155403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30" name="Image 4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834051" y="5596533"/>
            <a:ext cx="235387" cy="235387"/>
          </a:xfrm>
          <a:prstGeom prst="rect">
            <a:avLst/>
          </a:prstGeom>
        </p:spPr>
      </p:pic>
      <p:sp>
        <p:nvSpPr>
          <p:cNvPr id="31" name="Text 24"/>
          <p:cNvSpPr/>
          <p:nvPr/>
        </p:nvSpPr>
        <p:spPr>
          <a:xfrm>
            <a:off x="905470" y="6204704"/>
            <a:ext cx="3293745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STREAMLIT DASHBOARD</a:t>
            </a:r>
            <a:endParaRPr lang="en-US" sz="1900" dirty="0"/>
          </a:p>
        </p:txBody>
      </p:sp>
      <p:sp>
        <p:nvSpPr>
          <p:cNvPr id="32" name="Text 25"/>
          <p:cNvSpPr/>
          <p:nvPr/>
        </p:nvSpPr>
        <p:spPr>
          <a:xfrm>
            <a:off x="905470" y="6628924"/>
            <a:ext cx="6092666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User interface and interactions</a:t>
            </a:r>
            <a:endParaRPr lang="en-US" sz="1500" dirty="0"/>
          </a:p>
        </p:txBody>
      </p:sp>
      <p:sp>
        <p:nvSpPr>
          <p:cNvPr id="33" name="Shape 26"/>
          <p:cNvSpPr/>
          <p:nvPr/>
        </p:nvSpPr>
        <p:spPr>
          <a:xfrm>
            <a:off x="7413188" y="5714286"/>
            <a:ext cx="6530697" cy="1447443"/>
          </a:xfrm>
          <a:prstGeom prst="roundRect">
            <a:avLst>
              <a:gd name="adj" fmla="val 7581"/>
            </a:avLst>
          </a:prstGeom>
          <a:solidFill>
            <a:srgbClr val="E8E8E3"/>
          </a:solidFill>
          <a:ln/>
        </p:spPr>
      </p:sp>
      <p:sp>
        <p:nvSpPr>
          <p:cNvPr id="34" name="Shape 27"/>
          <p:cNvSpPr/>
          <p:nvPr/>
        </p:nvSpPr>
        <p:spPr>
          <a:xfrm>
            <a:off x="7413188" y="5691426"/>
            <a:ext cx="6530697" cy="91440"/>
          </a:xfrm>
          <a:prstGeom prst="roundRect">
            <a:avLst>
              <a:gd name="adj" fmla="val 32180"/>
            </a:avLst>
          </a:prstGeom>
          <a:solidFill>
            <a:srgbClr val="C8CAC1"/>
          </a:solidFill>
          <a:ln/>
        </p:spPr>
      </p:sp>
      <p:sp>
        <p:nvSpPr>
          <p:cNvPr id="35" name="Shape 28"/>
          <p:cNvSpPr/>
          <p:nvPr/>
        </p:nvSpPr>
        <p:spPr>
          <a:xfrm>
            <a:off x="10384274" y="5420082"/>
            <a:ext cx="588407" cy="588407"/>
          </a:xfrm>
          <a:prstGeom prst="roundRect">
            <a:avLst>
              <a:gd name="adj" fmla="val 155403"/>
            </a:avLst>
          </a:prstGeom>
          <a:solidFill>
            <a:srgbClr val="C8CAC1">
              <a:alpha val="50000"/>
            </a:srgbClr>
          </a:solidFill>
          <a:ln/>
        </p:spPr>
      </p:sp>
      <p:pic>
        <p:nvPicPr>
          <p:cNvPr id="36" name="Image 5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560725" y="5596533"/>
            <a:ext cx="235387" cy="235387"/>
          </a:xfrm>
          <a:prstGeom prst="rect">
            <a:avLst/>
          </a:prstGeom>
        </p:spPr>
      </p:pic>
      <p:sp>
        <p:nvSpPr>
          <p:cNvPr id="37" name="Text 29"/>
          <p:cNvSpPr/>
          <p:nvPr/>
        </p:nvSpPr>
        <p:spPr>
          <a:xfrm>
            <a:off x="7632144" y="6204704"/>
            <a:ext cx="3409593" cy="3065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55575A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VISUALIZATION MODULE</a:t>
            </a:r>
            <a:endParaRPr lang="en-US" sz="1900" dirty="0"/>
          </a:p>
        </p:txBody>
      </p:sp>
      <p:sp>
        <p:nvSpPr>
          <p:cNvPr id="38" name="Text 30"/>
          <p:cNvSpPr/>
          <p:nvPr/>
        </p:nvSpPr>
        <p:spPr>
          <a:xfrm>
            <a:off x="7632144" y="6628924"/>
            <a:ext cx="6092785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Charts, graphs, and visual analytics</a:t>
            </a:r>
            <a:endParaRPr lang="en-US" sz="1500" dirty="0"/>
          </a:p>
        </p:txBody>
      </p:sp>
      <p:sp>
        <p:nvSpPr>
          <p:cNvPr id="39" name="Text 31"/>
          <p:cNvSpPr/>
          <p:nvPr/>
        </p:nvSpPr>
        <p:spPr>
          <a:xfrm>
            <a:off x="686514" y="7382351"/>
            <a:ext cx="13257371" cy="313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Design Approach: Modular architecture for scalability and easy maintenance</a:t>
            </a:r>
            <a:endParaRPr lang="en-US" sz="15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657B2B-71F8-6755-0061-CFCFB6B4575B}"/>
              </a:ext>
            </a:extLst>
          </p:cNvPr>
          <p:cNvSpPr/>
          <p:nvPr/>
        </p:nvSpPr>
        <p:spPr>
          <a:xfrm>
            <a:off x="12801600" y="7636747"/>
            <a:ext cx="1698171" cy="49236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00118"/>
            <a:ext cx="93143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5-MONTH DEVELOPMENT PLAN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62526"/>
            <a:ext cx="13042821" cy="3266837"/>
          </a:xfrm>
          <a:prstGeom prst="roundRect">
            <a:avLst>
              <a:gd name="adj" fmla="val 104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3070146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8343" y="3213854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Month 1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940379" y="3213854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Project planning, literature review, data collection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801410" y="372046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028343" y="386417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Month 2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4940379" y="3864173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Data preprocessing, cleaning, integration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801410" y="4370784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028343" y="451449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Month 3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4940379" y="4514493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Exploratory Data Analysis, insight extraction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5021104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343" y="5164812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Month 4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4940379" y="5164812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Dashboard development, feature integration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671423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1028343" y="5815132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Month 5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4940379" y="5815132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Testing, optimization, documentation, deployment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5BBC64B-EB41-B582-4C54-10211C4AD9DE}"/>
              </a:ext>
            </a:extLst>
          </p:cNvPr>
          <p:cNvSpPr/>
          <p:nvPr/>
        </p:nvSpPr>
        <p:spPr>
          <a:xfrm>
            <a:off x="12801600" y="7636747"/>
            <a:ext cx="1698171" cy="49236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5817"/>
            <a:ext cx="544353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EXPECTED OUTCOMES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5196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Fully functional job market analysis dashboard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618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Clear insights into skill demand and job trends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040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Practical tool for students and job seekers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462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Hands-on experience with real-world data analysis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725817"/>
            <a:ext cx="612243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C0D0F"/>
                </a:solidFill>
                <a:latin typeface="Hubot Sans Bold" pitchFamily="34" charset="0"/>
                <a:ea typeface="Hubot Sans Bold" pitchFamily="34" charset="-122"/>
                <a:cs typeface="Hubot Sans Bold" pitchFamily="34" charset="-120"/>
              </a:rPr>
              <a:t>FUTURE ENHANCEMENTS</a:t>
            </a:r>
            <a:endParaRPr lang="en-US" sz="3550" dirty="0"/>
          </a:p>
        </p:txBody>
      </p:sp>
      <p:sp>
        <p:nvSpPr>
          <p:cNvPr id="8" name="Text 6"/>
          <p:cNvSpPr/>
          <p:nvPr/>
        </p:nvSpPr>
        <p:spPr>
          <a:xfrm>
            <a:off x="7599521" y="351960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Salary prediction using ML models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96180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Personalized skill recommendation system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4040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Time-based trend forecasting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8462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Cloud deployment (Streamlit Cloud)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28839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Roboto Condensed" pitchFamily="34" charset="0"/>
                <a:ea typeface="Roboto Condensed" pitchFamily="34" charset="-122"/>
                <a:cs typeface="Roboto Condensed" pitchFamily="34" charset="-120"/>
              </a:rPr>
              <a:t>User authentication and saved preferences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810B2FE-62DD-3A9C-4715-EB9F4B78869D}"/>
              </a:ext>
            </a:extLst>
          </p:cNvPr>
          <p:cNvSpPr/>
          <p:nvPr/>
        </p:nvSpPr>
        <p:spPr>
          <a:xfrm>
            <a:off x="12801600" y="7636747"/>
            <a:ext cx="1698171" cy="492369"/>
          </a:xfrm>
          <a:prstGeom prst="rect">
            <a:avLst/>
          </a:prstGeom>
          <a:solidFill>
            <a:srgbClr val="E8E8E3"/>
          </a:solidFill>
          <a:ln>
            <a:solidFill>
              <a:srgbClr val="E8E8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559</Words>
  <Application>Microsoft Office PowerPoint</Application>
  <PresentationFormat>Custom</PresentationFormat>
  <Paragraphs>121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Hubot Sans Bold</vt:lpstr>
      <vt:lpstr>Times New Roman</vt:lpstr>
      <vt:lpstr>Roboto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Nadeem Memon</cp:lastModifiedBy>
  <cp:revision>3</cp:revision>
  <dcterms:created xsi:type="dcterms:W3CDTF">2026-01-05T05:23:54Z</dcterms:created>
  <dcterms:modified xsi:type="dcterms:W3CDTF">2026-01-05T05:37:40Z</dcterms:modified>
</cp:coreProperties>
</file>